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Poppins" pitchFamily="2" charset="0"/>
      <p:regular r:id="rId18"/>
      <p:bold r:id="rId19"/>
      <p:italic r:id="rId20"/>
      <p:boldItalic r:id="rId21"/>
    </p:embeddedFont>
    <p:embeddedFont>
      <p:font typeface="Roboto Mono" pitchFamily="49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26A1D3-2380-4976-AE9E-D4174C7216AA}">
  <a:tblStyle styleId="{F426A1D3-2380-4976-AE9E-D4174C7216A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1.fntdata" /><Relationship Id="rId26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font" Target="fonts/font4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notesMaster" Target="notesMasters/notesMaster1.xml" /><Relationship Id="rId25" Type="http://schemas.openxmlformats.org/officeDocument/2006/relationships/font" Target="fonts/font8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font" Target="fonts/font3.fntdata" /><Relationship Id="rId29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7.fntdata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6.fntdata" /><Relationship Id="rId28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font" Target="fonts/font2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5.fntdata" /><Relationship Id="rId27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 /><Relationship Id="rId7" Type="http://schemas.openxmlformats.org/officeDocument/2006/relationships/image" Target="../media/image59.png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6" Type="http://schemas.openxmlformats.org/officeDocument/2006/relationships/image" Target="../media/image58.png" /><Relationship Id="rId5" Type="http://schemas.openxmlformats.org/officeDocument/2006/relationships/image" Target="../media/image57.png" /><Relationship Id="rId4" Type="http://schemas.openxmlformats.org/officeDocument/2006/relationships/notesSlide" Target="../notesSlides/notesSlide11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61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63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 /><Relationship Id="rId3" Type="http://schemas.openxmlformats.org/officeDocument/2006/relationships/image" Target="../media/image4.png" /><Relationship Id="rId7" Type="http://schemas.openxmlformats.org/officeDocument/2006/relationships/image" Target="../media/image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 /><Relationship Id="rId3" Type="http://schemas.openxmlformats.org/officeDocument/2006/relationships/image" Target="../media/image10.png" /><Relationship Id="rId7" Type="http://schemas.openxmlformats.org/officeDocument/2006/relationships/image" Target="../media/image1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3.png" /><Relationship Id="rId11" Type="http://schemas.openxmlformats.org/officeDocument/2006/relationships/image" Target="../media/image18.png" /><Relationship Id="rId5" Type="http://schemas.openxmlformats.org/officeDocument/2006/relationships/image" Target="../media/image12.png" /><Relationship Id="rId10" Type="http://schemas.openxmlformats.org/officeDocument/2006/relationships/image" Target="../media/image17.png" /><Relationship Id="rId4" Type="http://schemas.openxmlformats.org/officeDocument/2006/relationships/image" Target="../media/image11.png" /><Relationship Id="rId9" Type="http://schemas.openxmlformats.org/officeDocument/2006/relationships/image" Target="../media/image16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 /><Relationship Id="rId13" Type="http://schemas.openxmlformats.org/officeDocument/2006/relationships/image" Target="../media/image29.png" /><Relationship Id="rId3" Type="http://schemas.openxmlformats.org/officeDocument/2006/relationships/image" Target="../media/image19.png" /><Relationship Id="rId7" Type="http://schemas.openxmlformats.org/officeDocument/2006/relationships/image" Target="../media/image23.png" /><Relationship Id="rId12" Type="http://schemas.openxmlformats.org/officeDocument/2006/relationships/image" Target="../media/image2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2.png" /><Relationship Id="rId11" Type="http://schemas.openxmlformats.org/officeDocument/2006/relationships/image" Target="../media/image27.png" /><Relationship Id="rId5" Type="http://schemas.openxmlformats.org/officeDocument/2006/relationships/image" Target="../media/image21.png" /><Relationship Id="rId15" Type="http://schemas.openxmlformats.org/officeDocument/2006/relationships/image" Target="../media/image31.png" /><Relationship Id="rId10" Type="http://schemas.openxmlformats.org/officeDocument/2006/relationships/image" Target="../media/image26.png" /><Relationship Id="rId4" Type="http://schemas.openxmlformats.org/officeDocument/2006/relationships/image" Target="../media/image20.png" /><Relationship Id="rId9" Type="http://schemas.openxmlformats.org/officeDocument/2006/relationships/image" Target="../media/image25.png" /><Relationship Id="rId14" Type="http://schemas.openxmlformats.org/officeDocument/2006/relationships/image" Target="../media/image30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 /><Relationship Id="rId3" Type="http://schemas.openxmlformats.org/officeDocument/2006/relationships/image" Target="../media/image33.png" /><Relationship Id="rId7" Type="http://schemas.openxmlformats.org/officeDocument/2006/relationships/image" Target="../media/image37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36.png" /><Relationship Id="rId11" Type="http://schemas.openxmlformats.org/officeDocument/2006/relationships/image" Target="../media/image41.png" /><Relationship Id="rId5" Type="http://schemas.openxmlformats.org/officeDocument/2006/relationships/image" Target="../media/image35.png" /><Relationship Id="rId10" Type="http://schemas.openxmlformats.org/officeDocument/2006/relationships/image" Target="../media/image40.png" /><Relationship Id="rId4" Type="http://schemas.openxmlformats.org/officeDocument/2006/relationships/image" Target="../media/image34.png" /><Relationship Id="rId9" Type="http://schemas.openxmlformats.org/officeDocument/2006/relationships/image" Target="../media/image39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 /><Relationship Id="rId3" Type="http://schemas.openxmlformats.org/officeDocument/2006/relationships/image" Target="../media/image42.png" /><Relationship Id="rId7" Type="http://schemas.openxmlformats.org/officeDocument/2006/relationships/image" Target="../media/image4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5.png" /><Relationship Id="rId11" Type="http://schemas.openxmlformats.org/officeDocument/2006/relationships/image" Target="../media/image50.png" /><Relationship Id="rId5" Type="http://schemas.openxmlformats.org/officeDocument/2006/relationships/image" Target="../media/image44.png" /><Relationship Id="rId10" Type="http://schemas.openxmlformats.org/officeDocument/2006/relationships/image" Target="../media/image49.png" /><Relationship Id="rId4" Type="http://schemas.openxmlformats.org/officeDocument/2006/relationships/image" Target="../media/image43.png" /><Relationship Id="rId9" Type="http://schemas.openxmlformats.org/officeDocument/2006/relationships/image" Target="../media/image48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54.png" /><Relationship Id="rId5" Type="http://schemas.openxmlformats.org/officeDocument/2006/relationships/image" Target="../media/image53.png" /><Relationship Id="rId4" Type="http://schemas.openxmlformats.org/officeDocument/2006/relationships/image" Target="../media/image52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0" y="11334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7025" y="3962400"/>
            <a:ext cx="64579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0750" y="3524250"/>
            <a:ext cx="28575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3225641" y="2085975"/>
            <a:ext cx="5740717" cy="90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1C40F"/>
                </a:solidFill>
                <a:latin typeface="Poppins"/>
                <a:ea typeface="Poppins"/>
                <a:cs typeface="Poppins"/>
                <a:sym typeface="Poppins"/>
              </a:rPr>
              <a:t>Ghosts in Parallel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2520553" y="3086100"/>
            <a:ext cx="715089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980B9"/>
                </a:solidFill>
                <a:latin typeface="Poppins"/>
                <a:ea typeface="Poppins"/>
                <a:cs typeface="Poppins"/>
                <a:sym typeface="Poppins"/>
              </a:rPr>
              <a:t>Visualizing Multi-Threaded Behaviour Using Pac-Man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3200875" y="4714875"/>
            <a:ext cx="2990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7AE60"/>
                </a:solidFill>
                <a:latin typeface="Poppins"/>
                <a:ea typeface="Poppins"/>
                <a:cs typeface="Poppins"/>
                <a:sym typeface="Poppins"/>
              </a:rPr>
              <a:t>Team: Group 12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6191250" y="4248150"/>
            <a:ext cx="2847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F1C40F"/>
                </a:solidFill>
                <a:latin typeface="Poppins"/>
                <a:ea typeface="Poppins"/>
                <a:cs typeface="Poppins"/>
                <a:sym typeface="Poppins"/>
              </a:rPr>
              <a:t>Vishakhan Pillai V P</a:t>
            </a:r>
            <a:r>
              <a:rPr lang="en-US" sz="1050" b="0" i="0" u="none" strike="noStrike" cap="none">
                <a:solidFill>
                  <a:srgbClr val="F1C40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solidFill>
                <a:srgbClr val="F1C40F"/>
              </a:solidFill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6191250" y="4495800"/>
            <a:ext cx="2847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27AE60"/>
                </a:solidFill>
                <a:latin typeface="Poppins"/>
                <a:ea typeface="Poppins"/>
                <a:cs typeface="Poppins"/>
                <a:sym typeface="Poppins"/>
              </a:rPr>
              <a:t>Kevin George</a:t>
            </a:r>
            <a:r>
              <a:rPr lang="en-US" sz="1050" b="0" i="0" u="none" strike="noStrike" cap="none">
                <a:solidFill>
                  <a:srgbClr val="27AE6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>
              <a:solidFill>
                <a:srgbClr val="27AE60"/>
              </a:solidFill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6191250" y="4743450"/>
            <a:ext cx="2847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E74C3C"/>
                </a:solidFill>
                <a:latin typeface="Poppins"/>
                <a:ea typeface="Poppins"/>
                <a:cs typeface="Poppins"/>
                <a:sym typeface="Poppins"/>
              </a:rPr>
              <a:t>Ann Maria Thomas</a:t>
            </a:r>
            <a:r>
              <a:rPr lang="en-US" sz="1050" b="0" i="0" u="none" strike="noStrike" cap="none">
                <a:solidFill>
                  <a:srgbClr val="E74C3C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>
              <a:solidFill>
                <a:srgbClr val="E74C3C"/>
              </a:solidFill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6191250" y="4991100"/>
            <a:ext cx="2847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Raveena Ramesh</a:t>
            </a:r>
            <a:r>
              <a:rPr lang="en-US" sz="1050" b="0" i="0" u="none" strike="noStrike" cap="none">
                <a:solidFill>
                  <a:srgbClr val="F5F5F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6191250" y="5238750"/>
            <a:ext cx="2847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95A5A6"/>
                </a:solidFill>
                <a:latin typeface="Poppins"/>
                <a:ea typeface="Poppins"/>
                <a:cs typeface="Poppins"/>
                <a:sym typeface="Poppins"/>
              </a:rPr>
              <a:t>G Siva Gurunathan</a:t>
            </a:r>
            <a:r>
              <a:rPr lang="en-US" sz="1050" b="0" i="0" u="none" strike="noStrike" cap="none">
                <a:solidFill>
                  <a:srgbClr val="F5F5F5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 txBox="1"/>
          <p:nvPr/>
        </p:nvSpPr>
        <p:spPr>
          <a:xfrm>
            <a:off x="666750" y="476250"/>
            <a:ext cx="11525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Speedup Analysis </a:t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476250" y="476250"/>
            <a:ext cx="57150" cy="600075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097" y="1076325"/>
            <a:ext cx="9183804" cy="547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1362075"/>
            <a:ext cx="5429250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6500" y="5110162"/>
            <a:ext cx="542925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3"/>
          <p:cNvSpPr txBox="1"/>
          <p:nvPr/>
        </p:nvSpPr>
        <p:spPr>
          <a:xfrm>
            <a:off x="666750" y="476250"/>
            <a:ext cx="11525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Interactive Demonstration</a:t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476250" y="476250"/>
            <a:ext cx="57150" cy="600075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6286500" y="1633537"/>
            <a:ext cx="570071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980B9"/>
                </a:solidFill>
                <a:latin typeface="Poppins"/>
                <a:ea typeface="Poppins"/>
                <a:cs typeface="Poppins"/>
                <a:sym typeface="Poppins"/>
              </a:rPr>
              <a:t>Game Controls</a:t>
            </a:r>
            <a:endParaRPr/>
          </a:p>
        </p:txBody>
      </p:sp>
      <p:graphicFrame>
        <p:nvGraphicFramePr>
          <p:cNvPr id="308" name="Google Shape;308;p23"/>
          <p:cNvGraphicFramePr/>
          <p:nvPr/>
        </p:nvGraphicFramePr>
        <p:xfrm>
          <a:off x="6286500" y="2062162"/>
          <a:ext cx="5429250" cy="2857500"/>
        </p:xfrm>
        <a:graphic>
          <a:graphicData uri="http://schemas.openxmlformats.org/drawingml/2006/table">
            <a:tbl>
              <a:tblPr firstRow="1" bandRow="1">
                <a:noFill/>
                <a:tableStyleId>{F426A1D3-2380-4976-AE9E-D4174C7216AA}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1C40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Key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1C40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Action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Arrows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Move Pac-Man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SPACE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Toggle Parallel/Sequential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Toggle Lock Visualization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Show Unsafe Mode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Reset Game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9" name="Google Shape;309;p23"/>
          <p:cNvSpPr/>
          <p:nvPr/>
        </p:nvSpPr>
        <p:spPr>
          <a:xfrm>
            <a:off x="6286500" y="2524125"/>
            <a:ext cx="1447800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3"/>
          <p:cNvSpPr/>
          <p:nvPr/>
        </p:nvSpPr>
        <p:spPr>
          <a:xfrm>
            <a:off x="7734300" y="2524125"/>
            <a:ext cx="3981450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3"/>
          <p:cNvSpPr txBox="1"/>
          <p:nvPr/>
        </p:nvSpPr>
        <p:spPr>
          <a:xfrm>
            <a:off x="6429375" y="5262562"/>
            <a:ext cx="70485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980B9"/>
                </a:solidFill>
                <a:latin typeface="Poppins"/>
                <a:ea typeface="Poppins"/>
                <a:cs typeface="Poppins"/>
                <a:sym typeface="Poppins"/>
              </a:rPr>
              <a:t>Observe:</a:t>
            </a:r>
            <a:endParaRPr/>
          </a:p>
        </p:txBody>
      </p:sp>
      <p:sp>
        <p:nvSpPr>
          <p:cNvPr id="312" name="Google Shape;312;p23"/>
          <p:cNvSpPr/>
          <p:nvPr/>
        </p:nvSpPr>
        <p:spPr>
          <a:xfrm>
            <a:off x="6286500" y="3000375"/>
            <a:ext cx="1447800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3"/>
          <p:cNvSpPr/>
          <p:nvPr/>
        </p:nvSpPr>
        <p:spPr>
          <a:xfrm>
            <a:off x="7734300" y="3000375"/>
            <a:ext cx="3981450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3"/>
          <p:cNvSpPr/>
          <p:nvPr/>
        </p:nvSpPr>
        <p:spPr>
          <a:xfrm>
            <a:off x="6286500" y="3476625"/>
            <a:ext cx="1447800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3"/>
          <p:cNvSpPr/>
          <p:nvPr/>
        </p:nvSpPr>
        <p:spPr>
          <a:xfrm>
            <a:off x="7734300" y="3476625"/>
            <a:ext cx="3981450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3"/>
          <p:cNvSpPr/>
          <p:nvPr/>
        </p:nvSpPr>
        <p:spPr>
          <a:xfrm>
            <a:off x="6286500" y="3952875"/>
            <a:ext cx="1447800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3"/>
          <p:cNvSpPr/>
          <p:nvPr/>
        </p:nvSpPr>
        <p:spPr>
          <a:xfrm>
            <a:off x="7734300" y="3952875"/>
            <a:ext cx="3981450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3"/>
          <p:cNvSpPr/>
          <p:nvPr/>
        </p:nvSpPr>
        <p:spPr>
          <a:xfrm>
            <a:off x="6286500" y="4429125"/>
            <a:ext cx="1447800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3"/>
          <p:cNvSpPr/>
          <p:nvPr/>
        </p:nvSpPr>
        <p:spPr>
          <a:xfrm>
            <a:off x="7734300" y="4429125"/>
            <a:ext cx="3981450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3"/>
          <p:cNvSpPr/>
          <p:nvPr/>
        </p:nvSpPr>
        <p:spPr>
          <a:xfrm>
            <a:off x="6286500" y="4905375"/>
            <a:ext cx="1447800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3"/>
          <p:cNvSpPr/>
          <p:nvPr/>
        </p:nvSpPr>
        <p:spPr>
          <a:xfrm>
            <a:off x="7734300" y="4905375"/>
            <a:ext cx="3981450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creen Recording 2025-11-24 212856">
            <a:hlinkClick r:id="" action="ppaction://media"/>
            <a:extLst>
              <a:ext uri="{FF2B5EF4-FFF2-40B4-BE49-F238E27FC236}">
                <a16:creationId xmlns:a16="http://schemas.microsoft.com/office/drawing/2014/main" id="{990AF99E-F185-FDC6-3D25-ED40AEB956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7608" y="1266825"/>
            <a:ext cx="5646533" cy="5114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2121247"/>
            <a:ext cx="5524500" cy="350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1250" y="2121247"/>
            <a:ext cx="5524500" cy="350118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4"/>
          <p:cNvSpPr txBox="1"/>
          <p:nvPr/>
        </p:nvSpPr>
        <p:spPr>
          <a:xfrm>
            <a:off x="666750" y="476250"/>
            <a:ext cx="11525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Challenges &amp; Solutions</a:t>
            </a:r>
            <a:endParaRPr/>
          </a:p>
        </p:txBody>
      </p:sp>
      <p:sp>
        <p:nvSpPr>
          <p:cNvPr id="329" name="Google Shape;329;p24"/>
          <p:cNvSpPr/>
          <p:nvPr/>
        </p:nvSpPr>
        <p:spPr>
          <a:xfrm>
            <a:off x="476250" y="476250"/>
            <a:ext cx="57150" cy="600075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4"/>
          <p:cNvSpPr txBox="1"/>
          <p:nvPr/>
        </p:nvSpPr>
        <p:spPr>
          <a:xfrm>
            <a:off x="714375" y="2397472"/>
            <a:ext cx="117014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E74C3C"/>
                </a:solidFill>
                <a:latin typeface="Poppins"/>
                <a:ea typeface="Poppins"/>
                <a:cs typeface="Poppins"/>
                <a:sym typeface="Poppins"/>
              </a:rPr>
              <a:t>Challenges</a:t>
            </a:r>
            <a:endParaRPr/>
          </a:p>
        </p:txBody>
      </p:sp>
      <p:sp>
        <p:nvSpPr>
          <p:cNvPr id="331" name="Google Shape;331;p24"/>
          <p:cNvSpPr txBox="1"/>
          <p:nvPr/>
        </p:nvSpPr>
        <p:spPr>
          <a:xfrm>
            <a:off x="6429375" y="2397472"/>
            <a:ext cx="970121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7AE60"/>
                </a:solidFill>
                <a:latin typeface="Poppins"/>
                <a:ea typeface="Poppins"/>
                <a:cs typeface="Poppins"/>
                <a:sym typeface="Poppins"/>
              </a:rPr>
              <a:t>Solutions</a:t>
            </a:r>
            <a:endParaRPr/>
          </a:p>
        </p:txBody>
      </p:sp>
      <p:sp>
        <p:nvSpPr>
          <p:cNvPr id="332" name="Google Shape;332;p24"/>
          <p:cNvSpPr txBox="1"/>
          <p:nvPr/>
        </p:nvSpPr>
        <p:spPr>
          <a:xfrm>
            <a:off x="838200" y="2929919"/>
            <a:ext cx="666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endParaRPr/>
          </a:p>
        </p:txBody>
      </p:sp>
      <p:sp>
        <p:nvSpPr>
          <p:cNvPr id="333" name="Google Shape;333;p24"/>
          <p:cNvSpPr txBox="1"/>
          <p:nvPr/>
        </p:nvSpPr>
        <p:spPr>
          <a:xfrm>
            <a:off x="904875" y="2840891"/>
            <a:ext cx="485775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Python GIL:</a:t>
            </a: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 Prevents threads from running in parallel on CPU.</a:t>
            </a:r>
            <a:endParaRPr dirty="0"/>
          </a:p>
        </p:txBody>
      </p:sp>
      <p:sp>
        <p:nvSpPr>
          <p:cNvPr id="334" name="Google Shape;334;p24"/>
          <p:cNvSpPr txBox="1"/>
          <p:nvPr/>
        </p:nvSpPr>
        <p:spPr>
          <a:xfrm>
            <a:off x="838200" y="3573750"/>
            <a:ext cx="666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endParaRPr/>
          </a:p>
        </p:txBody>
      </p:sp>
      <p:sp>
        <p:nvSpPr>
          <p:cNvPr id="335" name="Google Shape;335;p24"/>
          <p:cNvSpPr txBox="1"/>
          <p:nvPr/>
        </p:nvSpPr>
        <p:spPr>
          <a:xfrm>
            <a:off x="904875" y="3478499"/>
            <a:ext cx="485775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Sharing Data:</a:t>
            </a: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 Processes have separate memory spaces.</a:t>
            </a:r>
            <a:endParaRPr dirty="0"/>
          </a:p>
        </p:txBody>
      </p:sp>
      <p:sp>
        <p:nvSpPr>
          <p:cNvPr id="336" name="Google Shape;336;p24"/>
          <p:cNvSpPr txBox="1"/>
          <p:nvPr/>
        </p:nvSpPr>
        <p:spPr>
          <a:xfrm>
            <a:off x="838200" y="4217580"/>
            <a:ext cx="666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endParaRPr/>
          </a:p>
        </p:txBody>
      </p:sp>
      <p:sp>
        <p:nvSpPr>
          <p:cNvPr id="337" name="Google Shape;337;p24"/>
          <p:cNvSpPr txBox="1"/>
          <p:nvPr/>
        </p:nvSpPr>
        <p:spPr>
          <a:xfrm>
            <a:off x="904875" y="4126170"/>
            <a:ext cx="485775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Race Conditions:</a:t>
            </a: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 Unsynchronized access corrupts counters.</a:t>
            </a:r>
            <a:endParaRPr dirty="0"/>
          </a:p>
        </p:txBody>
      </p:sp>
      <p:sp>
        <p:nvSpPr>
          <p:cNvPr id="338" name="Google Shape;338;p24"/>
          <p:cNvSpPr txBox="1"/>
          <p:nvPr/>
        </p:nvSpPr>
        <p:spPr>
          <a:xfrm>
            <a:off x="838200" y="4861411"/>
            <a:ext cx="666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endParaRPr/>
          </a:p>
        </p:txBody>
      </p:sp>
      <p:sp>
        <p:nvSpPr>
          <p:cNvPr id="339" name="Google Shape;339;p24"/>
          <p:cNvSpPr txBox="1"/>
          <p:nvPr/>
        </p:nvSpPr>
        <p:spPr>
          <a:xfrm>
            <a:off x="904875" y="4767977"/>
            <a:ext cx="48577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Overhead:</a:t>
            </a: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 Creating processes is expensive.</a:t>
            </a:r>
            <a:endParaRPr dirty="0"/>
          </a:p>
        </p:txBody>
      </p:sp>
      <p:sp>
        <p:nvSpPr>
          <p:cNvPr id="340" name="Google Shape;340;p24"/>
          <p:cNvSpPr txBox="1"/>
          <p:nvPr/>
        </p:nvSpPr>
        <p:spPr>
          <a:xfrm>
            <a:off x="6553200" y="2929919"/>
            <a:ext cx="666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endParaRPr/>
          </a:p>
        </p:txBody>
      </p:sp>
      <p:sp>
        <p:nvSpPr>
          <p:cNvPr id="341" name="Google Shape;341;p24"/>
          <p:cNvSpPr txBox="1"/>
          <p:nvPr/>
        </p:nvSpPr>
        <p:spPr>
          <a:xfrm>
            <a:off x="6619875" y="2855649"/>
            <a:ext cx="49530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Used </a:t>
            </a:r>
            <a:r>
              <a:rPr lang="en-US" sz="1350" b="1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multiprocessing</a:t>
            </a: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 module for separate processes.</a:t>
            </a:r>
            <a:endParaRPr dirty="0"/>
          </a:p>
        </p:txBody>
      </p:sp>
      <p:sp>
        <p:nvSpPr>
          <p:cNvPr id="342" name="Google Shape;342;p24"/>
          <p:cNvSpPr txBox="1"/>
          <p:nvPr/>
        </p:nvSpPr>
        <p:spPr>
          <a:xfrm>
            <a:off x="6553200" y="3299460"/>
            <a:ext cx="666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endParaRPr/>
          </a:p>
        </p:txBody>
      </p:sp>
      <p:sp>
        <p:nvSpPr>
          <p:cNvPr id="343" name="Google Shape;343;p24"/>
          <p:cNvSpPr txBox="1"/>
          <p:nvPr/>
        </p:nvSpPr>
        <p:spPr>
          <a:xfrm>
            <a:off x="6619875" y="3223736"/>
            <a:ext cx="47434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Used </a:t>
            </a:r>
            <a:r>
              <a:rPr lang="en-US" sz="1350" b="1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Manager()</a:t>
            </a: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 for shared dictionaries/lists.</a:t>
            </a:r>
            <a:endParaRPr dirty="0"/>
          </a:p>
        </p:txBody>
      </p:sp>
      <p:sp>
        <p:nvSpPr>
          <p:cNvPr id="344" name="Google Shape;344;p24"/>
          <p:cNvSpPr txBox="1"/>
          <p:nvPr/>
        </p:nvSpPr>
        <p:spPr>
          <a:xfrm>
            <a:off x="6553200" y="3669000"/>
            <a:ext cx="666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endParaRPr/>
          </a:p>
        </p:txBody>
      </p:sp>
      <p:sp>
        <p:nvSpPr>
          <p:cNvPr id="345" name="Google Shape;345;p24"/>
          <p:cNvSpPr txBox="1"/>
          <p:nvPr/>
        </p:nvSpPr>
        <p:spPr>
          <a:xfrm>
            <a:off x="6619875" y="3592369"/>
            <a:ext cx="47434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Implemented </a:t>
            </a:r>
            <a:r>
              <a:rPr lang="en-US" sz="1350" b="1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Lock()</a:t>
            </a: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 for critical sections.</a:t>
            </a:r>
            <a:endParaRPr dirty="0"/>
          </a:p>
        </p:txBody>
      </p:sp>
      <p:sp>
        <p:nvSpPr>
          <p:cNvPr id="346" name="Google Shape;346;p24"/>
          <p:cNvSpPr txBox="1"/>
          <p:nvPr/>
        </p:nvSpPr>
        <p:spPr>
          <a:xfrm>
            <a:off x="6553200" y="4038540"/>
            <a:ext cx="666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endParaRPr/>
          </a:p>
        </p:txBody>
      </p:sp>
      <p:sp>
        <p:nvSpPr>
          <p:cNvPr id="347" name="Google Shape;347;p24"/>
          <p:cNvSpPr txBox="1"/>
          <p:nvPr/>
        </p:nvSpPr>
        <p:spPr>
          <a:xfrm>
            <a:off x="6619875" y="3984218"/>
            <a:ext cx="47434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Reused </a:t>
            </a:r>
            <a:r>
              <a:rPr lang="en-US" sz="1350" b="1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Process Pool</a:t>
            </a: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 and batched updates.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/>
          <p:nvPr/>
        </p:nvSpPr>
        <p:spPr>
          <a:xfrm>
            <a:off x="666750" y="476250"/>
            <a:ext cx="11525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Key Learnings</a:t>
            </a:r>
            <a:endParaRPr/>
          </a:p>
        </p:txBody>
      </p:sp>
      <p:sp>
        <p:nvSpPr>
          <p:cNvPr id="353" name="Google Shape;353;p25"/>
          <p:cNvSpPr/>
          <p:nvPr/>
        </p:nvSpPr>
        <p:spPr>
          <a:xfrm>
            <a:off x="476250" y="476250"/>
            <a:ext cx="57150" cy="600075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5"/>
          <p:cNvSpPr txBox="1"/>
          <p:nvPr/>
        </p:nvSpPr>
        <p:spPr>
          <a:xfrm>
            <a:off x="476250" y="2634704"/>
            <a:ext cx="5700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980B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i="0" u="none" strike="noStrike" cap="none">
                <a:solidFill>
                  <a:srgbClr val="2980B9"/>
                </a:solidFill>
                <a:latin typeface="Poppins"/>
                <a:ea typeface="Poppins"/>
                <a:cs typeface="Poppins"/>
                <a:sym typeface="Poppins"/>
              </a:rPr>
              <a:t>Technical Insights</a:t>
            </a:r>
            <a:endParaRPr/>
          </a:p>
        </p:txBody>
      </p:sp>
      <p:sp>
        <p:nvSpPr>
          <p:cNvPr id="355" name="Google Shape;355;p25"/>
          <p:cNvSpPr txBox="1"/>
          <p:nvPr/>
        </p:nvSpPr>
        <p:spPr>
          <a:xfrm>
            <a:off x="6286500" y="2771775"/>
            <a:ext cx="5700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980B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i="0" u="none" strike="noStrike" cap="none">
                <a:solidFill>
                  <a:srgbClr val="2980B9"/>
                </a:solidFill>
                <a:latin typeface="Poppins"/>
                <a:ea typeface="Poppins"/>
                <a:cs typeface="Poppins"/>
                <a:sym typeface="Poppins"/>
              </a:rPr>
              <a:t>Conceptual Understanding</a:t>
            </a:r>
            <a:endParaRPr/>
          </a:p>
        </p:txBody>
      </p:sp>
      <p:pic>
        <p:nvPicPr>
          <p:cNvPr id="356" name="Google Shape;356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2659004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5"/>
          <p:cNvSpPr txBox="1"/>
          <p:nvPr/>
        </p:nvSpPr>
        <p:spPr>
          <a:xfrm>
            <a:off x="790575" y="3119526"/>
            <a:ext cx="666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endParaRPr/>
          </a:p>
        </p:txBody>
      </p:sp>
      <p:sp>
        <p:nvSpPr>
          <p:cNvPr id="358" name="Google Shape;358;p25"/>
          <p:cNvSpPr txBox="1"/>
          <p:nvPr/>
        </p:nvSpPr>
        <p:spPr>
          <a:xfrm>
            <a:off x="857250" y="3048975"/>
            <a:ext cx="504825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True parallelism in Python requires separate processes, not threads.</a:t>
            </a:r>
            <a:endParaRPr dirty="0"/>
          </a:p>
        </p:txBody>
      </p:sp>
      <p:sp>
        <p:nvSpPr>
          <p:cNvPr id="359" name="Google Shape;359;p25"/>
          <p:cNvSpPr txBox="1"/>
          <p:nvPr/>
        </p:nvSpPr>
        <p:spPr>
          <a:xfrm>
            <a:off x="790575" y="3763357"/>
            <a:ext cx="666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endParaRPr/>
          </a:p>
        </p:txBody>
      </p:sp>
      <p:sp>
        <p:nvSpPr>
          <p:cNvPr id="360" name="Google Shape;360;p25"/>
          <p:cNvSpPr txBox="1"/>
          <p:nvPr/>
        </p:nvSpPr>
        <p:spPr>
          <a:xfrm>
            <a:off x="857250" y="3692805"/>
            <a:ext cx="504825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Synchronization is critical; race conditions cause silent data corruption.</a:t>
            </a:r>
            <a:endParaRPr dirty="0"/>
          </a:p>
        </p:txBody>
      </p:sp>
      <p:pic>
        <p:nvPicPr>
          <p:cNvPr id="361" name="Google Shape;361;p2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2796075"/>
            <a:ext cx="1714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5"/>
          <p:cNvSpPr txBox="1"/>
          <p:nvPr/>
        </p:nvSpPr>
        <p:spPr>
          <a:xfrm>
            <a:off x="6600825" y="3256597"/>
            <a:ext cx="666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endParaRPr/>
          </a:p>
        </p:txBody>
      </p:sp>
      <p:sp>
        <p:nvSpPr>
          <p:cNvPr id="363" name="Google Shape;363;p25"/>
          <p:cNvSpPr txBox="1"/>
          <p:nvPr/>
        </p:nvSpPr>
        <p:spPr>
          <a:xfrm>
            <a:off x="6667500" y="3167568"/>
            <a:ext cx="504825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Parallel computing effectively divides work, but adds complexity.</a:t>
            </a:r>
            <a:endParaRPr dirty="0"/>
          </a:p>
        </p:txBody>
      </p:sp>
      <p:sp>
        <p:nvSpPr>
          <p:cNvPr id="364" name="Google Shape;364;p25"/>
          <p:cNvSpPr txBox="1"/>
          <p:nvPr/>
        </p:nvSpPr>
        <p:spPr>
          <a:xfrm>
            <a:off x="6600825" y="3900427"/>
            <a:ext cx="666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endParaRPr/>
          </a:p>
        </p:txBody>
      </p:sp>
      <p:sp>
        <p:nvSpPr>
          <p:cNvPr id="365" name="Google Shape;365;p25"/>
          <p:cNvSpPr txBox="1"/>
          <p:nvPr/>
        </p:nvSpPr>
        <p:spPr>
          <a:xfrm>
            <a:off x="6667500" y="3809463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Shared resources (the Maze) require careful protection.</a:t>
            </a:r>
            <a:endParaRPr dirty="0"/>
          </a:p>
        </p:txBody>
      </p:sp>
      <p:sp>
        <p:nvSpPr>
          <p:cNvPr id="366" name="Google Shape;366;p25"/>
          <p:cNvSpPr txBox="1"/>
          <p:nvPr/>
        </p:nvSpPr>
        <p:spPr>
          <a:xfrm>
            <a:off x="6600825" y="4269968"/>
            <a:ext cx="666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endParaRPr/>
          </a:p>
        </p:txBody>
      </p:sp>
      <p:sp>
        <p:nvSpPr>
          <p:cNvPr id="367" name="Google Shape;367;p25"/>
          <p:cNvSpPr txBox="1"/>
          <p:nvPr/>
        </p:nvSpPr>
        <p:spPr>
          <a:xfrm>
            <a:off x="6667500" y="4177068"/>
            <a:ext cx="504825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Visualization makes abstract OS concepts tangible and easier to debug.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2075" y="2089838"/>
            <a:ext cx="8707850" cy="26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6"/>
          <p:cNvSpPr txBox="1"/>
          <p:nvPr/>
        </p:nvSpPr>
        <p:spPr>
          <a:xfrm>
            <a:off x="666750" y="476250"/>
            <a:ext cx="11525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Future Improvements</a:t>
            </a:r>
            <a:endParaRPr/>
          </a:p>
        </p:txBody>
      </p:sp>
      <p:sp>
        <p:nvSpPr>
          <p:cNvPr id="374" name="Google Shape;374;p26"/>
          <p:cNvSpPr/>
          <p:nvPr/>
        </p:nvSpPr>
        <p:spPr>
          <a:xfrm>
            <a:off x="476250" y="476250"/>
            <a:ext cx="57150" cy="600075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6"/>
          <p:cNvSpPr txBox="1"/>
          <p:nvPr/>
        </p:nvSpPr>
        <p:spPr>
          <a:xfrm>
            <a:off x="1980200" y="2366070"/>
            <a:ext cx="2170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Technical Extensions</a:t>
            </a:r>
            <a:endParaRPr/>
          </a:p>
        </p:txBody>
      </p:sp>
      <p:sp>
        <p:nvSpPr>
          <p:cNvPr id="376" name="Google Shape;376;p26"/>
          <p:cNvSpPr txBox="1"/>
          <p:nvPr/>
        </p:nvSpPr>
        <p:spPr>
          <a:xfrm>
            <a:off x="2294525" y="2898517"/>
            <a:ext cx="66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endParaRPr/>
          </a:p>
        </p:txBody>
      </p:sp>
      <p:sp>
        <p:nvSpPr>
          <p:cNvPr id="377" name="Google Shape;377;p26"/>
          <p:cNvSpPr txBox="1"/>
          <p:nvPr/>
        </p:nvSpPr>
        <p:spPr>
          <a:xfrm>
            <a:off x="2361200" y="2805014"/>
            <a:ext cx="3714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Add 20+ ghosts to test scalability limits.</a:t>
            </a:r>
            <a:endParaRPr dirty="0"/>
          </a:p>
        </p:txBody>
      </p:sp>
      <p:sp>
        <p:nvSpPr>
          <p:cNvPr id="378" name="Google Shape;378;p26"/>
          <p:cNvSpPr txBox="1"/>
          <p:nvPr/>
        </p:nvSpPr>
        <p:spPr>
          <a:xfrm>
            <a:off x="2294525" y="3268057"/>
            <a:ext cx="66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endParaRPr/>
          </a:p>
        </p:txBody>
      </p:sp>
      <p:sp>
        <p:nvSpPr>
          <p:cNvPr id="379" name="Google Shape;379;p26"/>
          <p:cNvSpPr txBox="1"/>
          <p:nvPr/>
        </p:nvSpPr>
        <p:spPr>
          <a:xfrm>
            <a:off x="2361200" y="3181565"/>
            <a:ext cx="3714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Implement Semaphores and Barriers.</a:t>
            </a:r>
            <a:endParaRPr dirty="0"/>
          </a:p>
        </p:txBody>
      </p:sp>
      <p:sp>
        <p:nvSpPr>
          <p:cNvPr id="380" name="Google Shape;380;p26"/>
          <p:cNvSpPr txBox="1"/>
          <p:nvPr/>
        </p:nvSpPr>
        <p:spPr>
          <a:xfrm>
            <a:off x="2294525" y="3637598"/>
            <a:ext cx="66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endParaRPr/>
          </a:p>
        </p:txBody>
      </p:sp>
      <p:sp>
        <p:nvSpPr>
          <p:cNvPr id="381" name="Google Shape;381;p26"/>
          <p:cNvSpPr txBox="1"/>
          <p:nvPr/>
        </p:nvSpPr>
        <p:spPr>
          <a:xfrm>
            <a:off x="2361125" y="3541446"/>
            <a:ext cx="4348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Add network-based distributed processing.</a:t>
            </a:r>
            <a:endParaRPr dirty="0"/>
          </a:p>
        </p:txBody>
      </p:sp>
      <p:sp>
        <p:nvSpPr>
          <p:cNvPr id="382" name="Google Shape;382;p26"/>
          <p:cNvSpPr txBox="1"/>
          <p:nvPr/>
        </p:nvSpPr>
        <p:spPr>
          <a:xfrm>
            <a:off x="2294525" y="4007138"/>
            <a:ext cx="66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endParaRPr/>
          </a:p>
        </p:txBody>
      </p:sp>
      <p:sp>
        <p:nvSpPr>
          <p:cNvPr id="383" name="Google Shape;383;p26"/>
          <p:cNvSpPr txBox="1"/>
          <p:nvPr/>
        </p:nvSpPr>
        <p:spPr>
          <a:xfrm>
            <a:off x="2361200" y="3898440"/>
            <a:ext cx="3714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GPU acceleration for pathfinding (CUDA).</a:t>
            </a:r>
            <a:endParaRPr dirty="0"/>
          </a:p>
        </p:txBody>
      </p:sp>
      <p:sp>
        <p:nvSpPr>
          <p:cNvPr id="384" name="Google Shape;384;p26"/>
          <p:cNvSpPr txBox="1"/>
          <p:nvPr/>
        </p:nvSpPr>
        <p:spPr>
          <a:xfrm>
            <a:off x="2284963" y="4310238"/>
            <a:ext cx="66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endParaRPr/>
          </a:p>
        </p:txBody>
      </p:sp>
      <p:sp>
        <p:nvSpPr>
          <p:cNvPr id="385" name="Google Shape;385;p26"/>
          <p:cNvSpPr txBox="1"/>
          <p:nvPr/>
        </p:nvSpPr>
        <p:spPr>
          <a:xfrm>
            <a:off x="2361125" y="4229351"/>
            <a:ext cx="4276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Thread pool vs Process pool comparison.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7"/>
          <p:cNvSpPr txBox="1"/>
          <p:nvPr/>
        </p:nvSpPr>
        <p:spPr>
          <a:xfrm>
            <a:off x="4700825" y="800100"/>
            <a:ext cx="27903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7AE6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/>
          </a:p>
        </p:txBody>
      </p:sp>
      <p:sp>
        <p:nvSpPr>
          <p:cNvPr id="391" name="Google Shape;391;p27"/>
          <p:cNvSpPr txBox="1"/>
          <p:nvPr/>
        </p:nvSpPr>
        <p:spPr>
          <a:xfrm>
            <a:off x="2286000" y="3152775"/>
            <a:ext cx="76200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>
                <a:solidFill>
                  <a:srgbClr val="F1C40F"/>
                </a:solidFill>
                <a:latin typeface="Poppins"/>
                <a:ea typeface="Poppins"/>
                <a:cs typeface="Poppins"/>
                <a:sym typeface="Poppins"/>
              </a:rPr>
              <a:t> "Parallel computing enables faster problem-solving by dividing work across multiple processors, but requires careful synchronization to prevent data corruption." </a:t>
            </a:r>
            <a:endParaRPr/>
          </a:p>
        </p:txBody>
      </p:sp>
      <p:sp>
        <p:nvSpPr>
          <p:cNvPr id="392" name="Google Shape;392;p27"/>
          <p:cNvSpPr txBox="1"/>
          <p:nvPr/>
        </p:nvSpPr>
        <p:spPr>
          <a:xfrm>
            <a:off x="4095750" y="2105025"/>
            <a:ext cx="4857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35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5F5F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200" b="0" i="0" u="none" strike="noStrike" cap="none">
                <a:solidFill>
                  <a:srgbClr val="F5F5F5"/>
                </a:solidFill>
                <a:latin typeface="Poppins"/>
                <a:ea typeface="Poppins"/>
                <a:cs typeface="Poppins"/>
                <a:sym typeface="Poppins"/>
              </a:rPr>
              <a:t>Achieved 5.08x speedup with 6 parallel processes.</a:t>
            </a:r>
            <a:endParaRPr/>
          </a:p>
        </p:txBody>
      </p:sp>
      <p:sp>
        <p:nvSpPr>
          <p:cNvPr id="393" name="Google Shape;393;p27"/>
          <p:cNvSpPr txBox="1"/>
          <p:nvPr/>
        </p:nvSpPr>
        <p:spPr>
          <a:xfrm>
            <a:off x="4095750" y="1771650"/>
            <a:ext cx="5018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35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5F5F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200" b="0" i="0" u="none" strike="noStrike" cap="none">
                <a:solidFill>
                  <a:srgbClr val="F5F5F5"/>
                </a:solidFill>
                <a:latin typeface="Poppins"/>
                <a:ea typeface="Poppins"/>
                <a:cs typeface="Poppins"/>
                <a:sym typeface="Poppins"/>
              </a:rPr>
              <a:t>Demonstrated parallel computing via gamification.</a:t>
            </a:r>
            <a:endParaRPr/>
          </a:p>
        </p:txBody>
      </p:sp>
      <p:sp>
        <p:nvSpPr>
          <p:cNvPr id="394" name="Google Shape;394;p27"/>
          <p:cNvSpPr txBox="1"/>
          <p:nvPr/>
        </p:nvSpPr>
        <p:spPr>
          <a:xfrm>
            <a:off x="4095750" y="2438400"/>
            <a:ext cx="400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35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5F5F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200" b="0" i="0" u="none" strike="noStrike" cap="none">
                <a:solidFill>
                  <a:srgbClr val="F5F5F5"/>
                </a:solidFill>
                <a:latin typeface="Poppins"/>
                <a:ea typeface="Poppins"/>
                <a:cs typeface="Poppins"/>
                <a:sym typeface="Poppins"/>
              </a:rPr>
              <a:t>Visualized synchronization and race conditions.</a:t>
            </a:r>
            <a:endParaRPr/>
          </a:p>
        </p:txBody>
      </p:sp>
      <p:sp>
        <p:nvSpPr>
          <p:cNvPr id="395" name="Google Shape;395;p27"/>
          <p:cNvSpPr txBox="1"/>
          <p:nvPr/>
        </p:nvSpPr>
        <p:spPr>
          <a:xfrm>
            <a:off x="4485798" y="4724400"/>
            <a:ext cx="3220402" cy="80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  <a:endParaRPr/>
          </a:p>
        </p:txBody>
      </p:sp>
      <p:pic>
        <p:nvPicPr>
          <p:cNvPr id="396" name="Google Shape;396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5750" y="180405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5750" y="2143125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5750" y="2476500"/>
            <a:ext cx="133350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2509837"/>
            <a:ext cx="361950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6250" y="2509837"/>
            <a:ext cx="361950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6250" y="2509837"/>
            <a:ext cx="36195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666750" y="476250"/>
            <a:ext cx="11525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Introduction &amp; Objective</a:t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476250" y="476250"/>
            <a:ext cx="57150" cy="600075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4375" y="2786062"/>
            <a:ext cx="381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714375" y="3233737"/>
            <a:ext cx="132016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What is this?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714375" y="3757612"/>
            <a:ext cx="31432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A classic Pac-Man game re-engineered to demonstrate parallel computing. Each ghost operates as an independent process, creating a real-time visual demonstration of concurrency.</a:t>
            </a:r>
            <a:endParaRPr/>
          </a:p>
        </p:txBody>
      </p:sp>
      <p:pic>
        <p:nvPicPr>
          <p:cNvPr id="107" name="Google Shape;107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24375" y="2786062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4524375" y="3233737"/>
            <a:ext cx="101012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Objective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4524375" y="3757612"/>
            <a:ext cx="31432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To make abstract parallel computing concepts visible. We aim to measure the speedup achieved by parallelism and visually compare it against serial execution.</a:t>
            </a:r>
            <a:endParaRPr/>
          </a:p>
        </p:txBody>
      </p:sp>
      <p:pic>
        <p:nvPicPr>
          <p:cNvPr id="110" name="Google Shape;110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34375" y="2786062"/>
            <a:ext cx="1905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/>
        </p:nvSpPr>
        <p:spPr>
          <a:xfrm>
            <a:off x="8334375" y="3233737"/>
            <a:ext cx="158019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Why Pac-Man?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8334375" y="3757612"/>
            <a:ext cx="31432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It features multiple independent agents (ghosts) sharing a resource (the maze). This setup naturally models parallel processing and synchronization challenges.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1700212"/>
            <a:ext cx="2619375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6125" y="1700212"/>
            <a:ext cx="2619375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4081462"/>
            <a:ext cx="2619375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86125" y="4081462"/>
            <a:ext cx="2619375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666750" y="476250"/>
            <a:ext cx="11525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Concepts Demonstrated</a:t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476250" y="476250"/>
            <a:ext cx="57150" cy="600075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4375" y="1976437"/>
            <a:ext cx="2571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/>
        </p:nvSpPr>
        <p:spPr>
          <a:xfrm>
            <a:off x="714375" y="2347912"/>
            <a:ext cx="136017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Task Division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714375" y="2871787"/>
            <a:ext cx="21431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Each ghost AI runs as a separate process.</a:t>
            </a:r>
            <a:endParaRPr/>
          </a:p>
        </p:txBody>
      </p:sp>
      <p:pic>
        <p:nvPicPr>
          <p:cNvPr id="126" name="Google Shape;126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24250" y="1976437"/>
            <a:ext cx="2000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/>
          <p:nvPr/>
        </p:nvSpPr>
        <p:spPr>
          <a:xfrm>
            <a:off x="3524250" y="2347912"/>
            <a:ext cx="184023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Parallel Execution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3524250" y="2871787"/>
            <a:ext cx="21431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All ghosts compute simultaneously on multiple cores.</a:t>
            </a:r>
            <a:endParaRPr/>
          </a:p>
        </p:txBody>
      </p:sp>
      <p:pic>
        <p:nvPicPr>
          <p:cNvPr id="129" name="Google Shape;129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4375" y="4357687"/>
            <a:ext cx="2000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5"/>
          <p:cNvSpPr txBox="1"/>
          <p:nvPr/>
        </p:nvSpPr>
        <p:spPr>
          <a:xfrm>
            <a:off x="714375" y="4729162"/>
            <a:ext cx="172021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Synchronization</a:t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714375" y="5253037"/>
            <a:ext cx="21431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Locks protect shared maze data.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3524250" y="4729162"/>
            <a:ext cx="92011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Speedup</a:t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3524250" y="5253037"/>
            <a:ext cx="21431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Real-time comparison of performance.</a:t>
            </a:r>
            <a:endParaRPr/>
          </a:p>
        </p:txBody>
      </p:sp>
      <p:pic>
        <p:nvPicPr>
          <p:cNvPr id="134" name="Google Shape;134;p15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48625" y="2520255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/>
          <p:nvPr/>
        </p:nvSpPr>
        <p:spPr>
          <a:xfrm>
            <a:off x="7768875" y="4586275"/>
            <a:ext cx="2464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7AE60"/>
                </a:solidFill>
                <a:latin typeface="Poppins"/>
                <a:ea typeface="Poppins"/>
                <a:cs typeface="Poppins"/>
                <a:sym typeface="Poppins"/>
              </a:rPr>
              <a:t>4 Ghosts       4 CPU Cores </a:t>
            </a:r>
            <a:endParaRPr/>
          </a:p>
        </p:txBody>
      </p:sp>
      <p:pic>
        <p:nvPicPr>
          <p:cNvPr id="136" name="Google Shape;136;p15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864800" y="4604505"/>
            <a:ext cx="152400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664047"/>
            <a:ext cx="8991600" cy="1026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200" y="3167062"/>
            <a:ext cx="89916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0200" y="5053012"/>
            <a:ext cx="8991600" cy="1026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9750" y="3757612"/>
            <a:ext cx="2071687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76687" y="3757612"/>
            <a:ext cx="2071687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43625" y="3757612"/>
            <a:ext cx="2071687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10562" y="3757612"/>
            <a:ext cx="2071687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6"/>
          <p:cNvSpPr txBox="1"/>
          <p:nvPr/>
        </p:nvSpPr>
        <p:spPr>
          <a:xfrm>
            <a:off x="666750" y="476250"/>
            <a:ext cx="11525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System Architecture</a:t>
            </a:r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476250" y="476250"/>
            <a:ext cx="57150" cy="600075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1545431" y="1825972"/>
            <a:ext cx="9101137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MAIN GAME LOOP</a:t>
            </a:r>
            <a:endParaRPr/>
          </a:p>
        </p:txBody>
      </p:sp>
      <p:pic>
        <p:nvPicPr>
          <p:cNvPr id="151" name="Google Shape;151;p16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24562" y="2833687"/>
            <a:ext cx="1428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/>
        </p:nvSpPr>
        <p:spPr>
          <a:xfrm>
            <a:off x="1809750" y="3376612"/>
            <a:ext cx="8572500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MULTIPROCESSING POOL</a:t>
            </a:r>
            <a:endParaRPr/>
          </a:p>
        </p:txBody>
      </p:sp>
      <p:pic>
        <p:nvPicPr>
          <p:cNvPr id="153" name="Google Shape;153;p16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24562" y="4719637"/>
            <a:ext cx="1428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/>
        </p:nvSpPr>
        <p:spPr>
          <a:xfrm>
            <a:off x="1545431" y="5214937"/>
            <a:ext cx="9101137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SHARED RESOURCES (Protected by Lock)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3395662" y="2159347"/>
            <a:ext cx="1905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35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Pac-Man Movement</a:t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5491162" y="2159347"/>
            <a:ext cx="19145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Renderer (Pygame)</a:t>
            </a:r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7596187" y="2159347"/>
            <a:ext cx="12001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CSV Logger</a:t>
            </a:r>
            <a:endParaRPr/>
          </a:p>
        </p:txBody>
      </p:sp>
      <p:sp>
        <p:nvSpPr>
          <p:cNvPr id="158" name="Google Shape;158;p16"/>
          <p:cNvSpPr txBox="1"/>
          <p:nvPr/>
        </p:nvSpPr>
        <p:spPr>
          <a:xfrm>
            <a:off x="1905000" y="3852862"/>
            <a:ext cx="1881187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27AE60"/>
                </a:solidFill>
                <a:latin typeface="Poppins"/>
                <a:ea typeface="Poppins"/>
                <a:cs typeface="Poppins"/>
                <a:sym typeface="Poppins"/>
              </a:rPr>
              <a:t>Core 1</a:t>
            </a:r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4071937" y="3852862"/>
            <a:ext cx="1881187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27AE60"/>
                </a:solidFill>
                <a:latin typeface="Poppins"/>
                <a:ea typeface="Poppins"/>
                <a:cs typeface="Poppins"/>
                <a:sym typeface="Poppins"/>
              </a:rPr>
              <a:t>Core 2</a:t>
            </a: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6238875" y="3852862"/>
            <a:ext cx="1881187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27AE60"/>
                </a:solidFill>
                <a:latin typeface="Poppins"/>
                <a:ea typeface="Poppins"/>
                <a:cs typeface="Poppins"/>
                <a:sym typeface="Poppins"/>
              </a:rPr>
              <a:t>Core 3</a:t>
            </a:r>
            <a:endParaRPr/>
          </a:p>
        </p:txBody>
      </p:sp>
      <p:sp>
        <p:nvSpPr>
          <p:cNvPr id="161" name="Google Shape;161;p16"/>
          <p:cNvSpPr txBox="1"/>
          <p:nvPr/>
        </p:nvSpPr>
        <p:spPr>
          <a:xfrm>
            <a:off x="8405812" y="3852862"/>
            <a:ext cx="1881187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27AE60"/>
                </a:solidFill>
                <a:latin typeface="Poppins"/>
                <a:ea typeface="Poppins"/>
                <a:cs typeface="Poppins"/>
                <a:sym typeface="Poppins"/>
              </a:rPr>
              <a:t>Core 4</a:t>
            </a:r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4572000" y="5548312"/>
            <a:ext cx="1190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Maze State</a:t>
            </a:r>
            <a:endParaRPr/>
          </a:p>
        </p:txBody>
      </p:sp>
      <p:sp>
        <p:nvSpPr>
          <p:cNvPr id="163" name="Google Shape;163;p16"/>
          <p:cNvSpPr txBox="1"/>
          <p:nvPr/>
        </p:nvSpPr>
        <p:spPr>
          <a:xfrm>
            <a:off x="5953125" y="5548312"/>
            <a:ext cx="166687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Shared Statistics</a:t>
            </a:r>
            <a:endParaRPr/>
          </a:p>
        </p:txBody>
      </p:sp>
      <p:pic>
        <p:nvPicPr>
          <p:cNvPr id="164" name="Google Shape;164;p16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340894" y="2259359"/>
            <a:ext cx="1333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479256" y="2259359"/>
            <a:ext cx="1905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596187" y="2264122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72000" y="5651152"/>
            <a:ext cx="1905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953124" y="5651152"/>
            <a:ext cx="171450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0" y="2377529"/>
            <a:ext cx="5429250" cy="298876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7"/>
          <p:cNvSpPr txBox="1"/>
          <p:nvPr/>
        </p:nvSpPr>
        <p:spPr>
          <a:xfrm>
            <a:off x="666750" y="476250"/>
            <a:ext cx="11525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Technologies Used</a:t>
            </a:r>
            <a:endParaRPr/>
          </a:p>
        </p:txBody>
      </p:sp>
      <p:sp>
        <p:nvSpPr>
          <p:cNvPr id="175" name="Google Shape;175;p17"/>
          <p:cNvSpPr/>
          <p:nvPr/>
        </p:nvSpPr>
        <p:spPr>
          <a:xfrm>
            <a:off x="476250" y="476250"/>
            <a:ext cx="57150" cy="600075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476250" y="2228850"/>
            <a:ext cx="570071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Tech Stack (Python 3)</a:t>
            </a:r>
            <a:endParaRPr/>
          </a:p>
        </p:txBody>
      </p:sp>
      <p:graphicFrame>
        <p:nvGraphicFramePr>
          <p:cNvPr id="177" name="Google Shape;177;p17"/>
          <p:cNvGraphicFramePr/>
          <p:nvPr/>
        </p:nvGraphicFramePr>
        <p:xfrm>
          <a:off x="476250" y="2657475"/>
          <a:ext cx="5429250" cy="2857500"/>
        </p:xfrm>
        <a:graphic>
          <a:graphicData uri="http://schemas.openxmlformats.org/drawingml/2006/table">
            <a:tbl>
              <a:tblPr firstRow="1" bandRow="1">
                <a:noFill/>
                <a:tableStyleId>{F426A1D3-2380-4976-AE9E-D4174C7216AA}</a:tableStyleId>
              </a:tblPr>
              <a:tblGrid>
                <a:gridCol w="262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1C40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Library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1C40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Purpose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980B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multiprocessing</a:t>
                      </a:r>
                      <a:endParaRPr>
                        <a:solidFill>
                          <a:srgbClr val="2980B9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True parallel execution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980B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multiprocessing.Pool</a:t>
                      </a:r>
                      <a:endParaRPr>
                        <a:solidFill>
                          <a:srgbClr val="2980B9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Worker pool for AI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980B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multiprocessing.Manager</a:t>
                      </a:r>
                      <a:endParaRPr>
                        <a:solidFill>
                          <a:srgbClr val="2980B9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Shared state management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980B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multiprocessing.Lock</a:t>
                      </a:r>
                      <a:endParaRPr>
                        <a:solidFill>
                          <a:srgbClr val="2980B9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Synchronization primitive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980B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pygame</a:t>
                      </a:r>
                      <a:endParaRPr>
                        <a:solidFill>
                          <a:srgbClr val="2980B9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Visualization &amp; Rendering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8" name="Google Shape;178;p17"/>
          <p:cNvSpPr txBox="1"/>
          <p:nvPr/>
        </p:nvSpPr>
        <p:spPr>
          <a:xfrm>
            <a:off x="6610350" y="2663279"/>
            <a:ext cx="506063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980B9"/>
                </a:solidFill>
                <a:latin typeface="Poppins"/>
                <a:ea typeface="Poppins"/>
                <a:cs typeface="Poppins"/>
                <a:sym typeface="Poppins"/>
              </a:rPr>
              <a:t>Why Multiprocessing?</a:t>
            </a:r>
            <a:endParaRPr/>
          </a:p>
        </p:txBody>
      </p:sp>
      <p:sp>
        <p:nvSpPr>
          <p:cNvPr id="179" name="Google Shape;179;p17"/>
          <p:cNvSpPr txBox="1"/>
          <p:nvPr/>
        </p:nvSpPr>
        <p:spPr>
          <a:xfrm>
            <a:off x="6610350" y="3168104"/>
            <a:ext cx="481965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Python's </a:t>
            </a:r>
            <a:r>
              <a:rPr lang="en-US" sz="1350" b="1" i="0" u="none" strike="noStrike" cap="none">
                <a:solidFill>
                  <a:srgbClr val="F1C40F"/>
                </a:solidFill>
                <a:latin typeface="Poppins"/>
                <a:ea typeface="Poppins"/>
                <a:cs typeface="Poppins"/>
                <a:sym typeface="Poppins"/>
              </a:rPr>
              <a:t>Global Interpreter Lock (GIL)</a:t>
            </a: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 prevents true parallelism when using standard threads.</a:t>
            </a:r>
            <a:endParaRPr/>
          </a:p>
        </p:txBody>
      </p:sp>
      <p:sp>
        <p:nvSpPr>
          <p:cNvPr id="180" name="Google Shape;180;p17"/>
          <p:cNvSpPr txBox="1"/>
          <p:nvPr/>
        </p:nvSpPr>
        <p:spPr>
          <a:xfrm>
            <a:off x="6610350" y="3888134"/>
            <a:ext cx="4819650" cy="10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By using </a:t>
            </a:r>
            <a:r>
              <a:rPr lang="en-US" sz="1350" b="1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multiprocessing</a:t>
            </a: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, we create separate processes, each with its own Python interpreter and memory space, allowing each Ghost AI to run on a distinct physical CPU core.</a:t>
            </a:r>
            <a:endParaRPr/>
          </a:p>
        </p:txBody>
      </p:sp>
      <p:sp>
        <p:nvSpPr>
          <p:cNvPr id="181" name="Google Shape;181;p17"/>
          <p:cNvSpPr/>
          <p:nvPr/>
        </p:nvSpPr>
        <p:spPr>
          <a:xfrm>
            <a:off x="476250" y="3119437"/>
            <a:ext cx="2626667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3102917" y="3119437"/>
            <a:ext cx="2802582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7"/>
          <p:cNvSpPr/>
          <p:nvPr/>
        </p:nvSpPr>
        <p:spPr>
          <a:xfrm>
            <a:off x="476250" y="3595687"/>
            <a:ext cx="2626667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3102917" y="3595687"/>
            <a:ext cx="2802582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/>
          <p:nvPr/>
        </p:nvSpPr>
        <p:spPr>
          <a:xfrm>
            <a:off x="476250" y="4071937"/>
            <a:ext cx="2626667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3102917" y="4071937"/>
            <a:ext cx="2802582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/>
          <p:nvPr/>
        </p:nvSpPr>
        <p:spPr>
          <a:xfrm>
            <a:off x="476250" y="4548187"/>
            <a:ext cx="2626667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3102917" y="4548187"/>
            <a:ext cx="2802582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476250" y="5024437"/>
            <a:ext cx="2626667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7"/>
          <p:cNvSpPr/>
          <p:nvPr/>
        </p:nvSpPr>
        <p:spPr>
          <a:xfrm>
            <a:off x="3102917" y="5024437"/>
            <a:ext cx="2802582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7"/>
          <p:cNvSpPr/>
          <p:nvPr/>
        </p:nvSpPr>
        <p:spPr>
          <a:xfrm>
            <a:off x="476250" y="5500687"/>
            <a:ext cx="2626667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7"/>
          <p:cNvSpPr/>
          <p:nvPr/>
        </p:nvSpPr>
        <p:spPr>
          <a:xfrm>
            <a:off x="3102917" y="5500687"/>
            <a:ext cx="2802582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4080420"/>
            <a:ext cx="36195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6250" y="4080420"/>
            <a:ext cx="36195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6250" y="4080420"/>
            <a:ext cx="36195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3127920"/>
            <a:ext cx="112395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250" y="3127920"/>
            <a:ext cx="1865709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41959" y="3127920"/>
            <a:ext cx="1865709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07668" y="3127920"/>
            <a:ext cx="1865709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73378" y="3127920"/>
            <a:ext cx="1865709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39087" y="3127920"/>
            <a:ext cx="1865709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8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04796" y="3127920"/>
            <a:ext cx="1865709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8"/>
          <p:cNvSpPr txBox="1"/>
          <p:nvPr/>
        </p:nvSpPr>
        <p:spPr>
          <a:xfrm>
            <a:off x="666750" y="476250"/>
            <a:ext cx="11525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Serial Mode Execution</a:t>
            </a:r>
            <a:endParaRPr/>
          </a:p>
        </p:txBody>
      </p:sp>
      <p:sp>
        <p:nvSpPr>
          <p:cNvPr id="208" name="Google Shape;208;p18"/>
          <p:cNvSpPr/>
          <p:nvPr/>
        </p:nvSpPr>
        <p:spPr>
          <a:xfrm>
            <a:off x="476250" y="476250"/>
            <a:ext cx="57150" cy="600075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476250" y="2510730"/>
            <a:ext cx="112395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In Serial Mode, a </a:t>
            </a:r>
            <a:r>
              <a:rPr lang="en-US" sz="1350" b="1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single CPU</a:t>
            </a: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 processes all ghost AI calculations one after another.</a:t>
            </a:r>
            <a:endParaRPr/>
          </a:p>
        </p:txBody>
      </p:sp>
      <p:sp>
        <p:nvSpPr>
          <p:cNvPr id="210" name="Google Shape;210;p18"/>
          <p:cNvSpPr txBox="1"/>
          <p:nvPr/>
        </p:nvSpPr>
        <p:spPr>
          <a:xfrm>
            <a:off x="476250" y="2880270"/>
            <a:ext cx="11239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AAAAAA"/>
                </a:solidFill>
                <a:latin typeface="Poppins"/>
                <a:ea typeface="Poppins"/>
                <a:cs typeface="Poppins"/>
                <a:sym typeface="Poppins"/>
              </a:rPr>
              <a:t>Timeline (Total: 480ms) Single Core Active</a:t>
            </a:r>
            <a:endParaRPr/>
          </a:p>
        </p:txBody>
      </p:sp>
      <p:sp>
        <p:nvSpPr>
          <p:cNvPr id="211" name="Google Shape;211;p18"/>
          <p:cNvSpPr txBox="1"/>
          <p:nvPr/>
        </p:nvSpPr>
        <p:spPr>
          <a:xfrm>
            <a:off x="714375" y="4318545"/>
            <a:ext cx="112014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980B9"/>
                </a:solidFill>
                <a:latin typeface="Poppins"/>
                <a:ea typeface="Poppins"/>
                <a:cs typeface="Poppins"/>
                <a:sym typeface="Poppins"/>
              </a:rPr>
              <a:t>Sequential</a:t>
            </a:r>
            <a:endParaRPr/>
          </a:p>
        </p:txBody>
      </p:sp>
      <p:sp>
        <p:nvSpPr>
          <p:cNvPr id="212" name="Google Shape;212;p18"/>
          <p:cNvSpPr txBox="1"/>
          <p:nvPr/>
        </p:nvSpPr>
        <p:spPr>
          <a:xfrm>
            <a:off x="714375" y="4842420"/>
            <a:ext cx="29622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Ghosts wait for the previous one to finish.</a:t>
            </a:r>
            <a:endParaRPr/>
          </a:p>
        </p:txBody>
      </p:sp>
      <p:sp>
        <p:nvSpPr>
          <p:cNvPr id="213" name="Google Shape;213;p18"/>
          <p:cNvSpPr txBox="1"/>
          <p:nvPr/>
        </p:nvSpPr>
        <p:spPr>
          <a:xfrm>
            <a:off x="4524375" y="4318545"/>
            <a:ext cx="1550193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E74C3C"/>
                </a:solidFill>
                <a:latin typeface="Poppins"/>
                <a:ea typeface="Poppins"/>
                <a:cs typeface="Poppins"/>
                <a:sym typeface="Poppins"/>
              </a:rPr>
              <a:t>Low CPU Usage</a:t>
            </a:r>
            <a:endParaRPr/>
          </a:p>
        </p:txBody>
      </p:sp>
      <p:sp>
        <p:nvSpPr>
          <p:cNvPr id="214" name="Google Shape;214;p18"/>
          <p:cNvSpPr txBox="1"/>
          <p:nvPr/>
        </p:nvSpPr>
        <p:spPr>
          <a:xfrm>
            <a:off x="4524375" y="4842420"/>
            <a:ext cx="22574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~16% Usage (Only 1 core active).</a:t>
            </a:r>
            <a:endParaRPr/>
          </a:p>
        </p:txBody>
      </p:sp>
      <p:sp>
        <p:nvSpPr>
          <p:cNvPr id="215" name="Google Shape;215;p18"/>
          <p:cNvSpPr txBox="1"/>
          <p:nvPr/>
        </p:nvSpPr>
        <p:spPr>
          <a:xfrm>
            <a:off x="8334375" y="4318545"/>
            <a:ext cx="18002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E74C3C"/>
                </a:solidFill>
                <a:latin typeface="Poppins"/>
                <a:ea typeface="Poppins"/>
                <a:cs typeface="Poppins"/>
                <a:sym typeface="Poppins"/>
              </a:rPr>
              <a:t>Low Performance</a:t>
            </a:r>
            <a:endParaRPr/>
          </a:p>
        </p:txBody>
      </p:sp>
      <p:sp>
        <p:nvSpPr>
          <p:cNvPr id="216" name="Google Shape;216;p18"/>
          <p:cNvSpPr txBox="1"/>
          <p:nvPr/>
        </p:nvSpPr>
        <p:spPr>
          <a:xfrm>
            <a:off x="8334375" y="4842420"/>
            <a:ext cx="19335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~12 FPS (Frame drops likely).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0" y="2876550"/>
            <a:ext cx="54292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0" y="3190875"/>
            <a:ext cx="54292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0" y="3505200"/>
            <a:ext cx="54292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0" y="3819525"/>
            <a:ext cx="54292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0" y="4133850"/>
            <a:ext cx="54292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0" y="4448175"/>
            <a:ext cx="54292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2876550"/>
            <a:ext cx="54292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3190875"/>
            <a:ext cx="54292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6500" y="3505200"/>
            <a:ext cx="54292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86500" y="3819525"/>
            <a:ext cx="54292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9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86500" y="4133850"/>
            <a:ext cx="54292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9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86500" y="4448175"/>
            <a:ext cx="5429250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9"/>
          <p:cNvSpPr txBox="1"/>
          <p:nvPr/>
        </p:nvSpPr>
        <p:spPr>
          <a:xfrm>
            <a:off x="666750" y="476250"/>
            <a:ext cx="11525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Parallel Mode Execution</a:t>
            </a:r>
            <a:endParaRPr/>
          </a:p>
        </p:txBody>
      </p:sp>
      <p:sp>
        <p:nvSpPr>
          <p:cNvPr id="234" name="Google Shape;234;p19"/>
          <p:cNvSpPr/>
          <p:nvPr/>
        </p:nvSpPr>
        <p:spPr>
          <a:xfrm>
            <a:off x="476250" y="476250"/>
            <a:ext cx="57150" cy="600075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9"/>
          <p:cNvSpPr txBox="1"/>
          <p:nvPr/>
        </p:nvSpPr>
        <p:spPr>
          <a:xfrm>
            <a:off x="476250" y="3024187"/>
            <a:ext cx="542925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In Parallel Mode, </a:t>
            </a:r>
            <a:r>
              <a:rPr lang="en-US" sz="1350" b="1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multiple CPUs</a:t>
            </a: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 process ghost AI calculations simultaneously.</a:t>
            </a:r>
            <a:endParaRPr/>
          </a:p>
        </p:txBody>
      </p:sp>
      <p:sp>
        <p:nvSpPr>
          <p:cNvPr id="236" name="Google Shape;236;p19"/>
          <p:cNvSpPr txBox="1"/>
          <p:nvPr/>
        </p:nvSpPr>
        <p:spPr>
          <a:xfrm>
            <a:off x="6286500" y="2628900"/>
            <a:ext cx="5429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AAAAAA"/>
                </a:solidFill>
                <a:latin typeface="Poppins"/>
                <a:ea typeface="Poppins"/>
                <a:cs typeface="Poppins"/>
                <a:sym typeface="Poppins"/>
              </a:rPr>
              <a:t>Timeline (Total: ~80ms) All Cores Active</a:t>
            </a:r>
            <a:endParaRPr/>
          </a:p>
        </p:txBody>
      </p:sp>
      <p:sp>
        <p:nvSpPr>
          <p:cNvPr id="237" name="Google Shape;237;p19"/>
          <p:cNvSpPr txBox="1"/>
          <p:nvPr/>
        </p:nvSpPr>
        <p:spPr>
          <a:xfrm>
            <a:off x="6286500" y="4781550"/>
            <a:ext cx="542925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7AE60"/>
                </a:solidFill>
                <a:latin typeface="Poppins"/>
                <a:ea typeface="Poppins"/>
                <a:cs typeface="Poppins"/>
                <a:sym typeface="Poppins"/>
              </a:rPr>
              <a:t>~58 FPS</a:t>
            </a:r>
            <a:endParaRPr/>
          </a:p>
        </p:txBody>
      </p:sp>
      <p:sp>
        <p:nvSpPr>
          <p:cNvPr id="238" name="Google Shape;238;p19"/>
          <p:cNvSpPr txBox="1"/>
          <p:nvPr/>
        </p:nvSpPr>
        <p:spPr>
          <a:xfrm>
            <a:off x="476250" y="3725167"/>
            <a:ext cx="5429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All ghosts compute at the same time.</a:t>
            </a:r>
            <a:endParaRPr/>
          </a:p>
        </p:txBody>
      </p:sp>
      <p:sp>
        <p:nvSpPr>
          <p:cNvPr id="239" name="Google Shape;239;p19"/>
          <p:cNvSpPr txBox="1"/>
          <p:nvPr/>
        </p:nvSpPr>
        <p:spPr>
          <a:xfrm>
            <a:off x="476250" y="4094708"/>
            <a:ext cx="5429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 Increased </a:t>
            </a: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CPU utilization</a:t>
            </a:r>
            <a:endParaRPr/>
          </a:p>
        </p:txBody>
      </p:sp>
      <p:sp>
        <p:nvSpPr>
          <p:cNvPr id="240" name="Google Shape;240;p19"/>
          <p:cNvSpPr txBox="1"/>
          <p:nvPr/>
        </p:nvSpPr>
        <p:spPr>
          <a:xfrm>
            <a:off x="476250" y="4464248"/>
            <a:ext cx="5429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~5x speedup achieved.</a:t>
            </a:r>
            <a:endParaRPr/>
          </a:p>
        </p:txBody>
      </p:sp>
      <p:pic>
        <p:nvPicPr>
          <p:cNvPr id="241" name="Google Shape;241;p19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6250" y="3772792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6250" y="4142333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6250" y="4511873"/>
            <a:ext cx="152400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0" y="3081337"/>
            <a:ext cx="542925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0"/>
          <p:cNvSpPr txBox="1"/>
          <p:nvPr/>
        </p:nvSpPr>
        <p:spPr>
          <a:xfrm>
            <a:off x="666750" y="476250"/>
            <a:ext cx="11525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Synchronization: Why Locks Matter</a:t>
            </a:r>
            <a:endParaRPr/>
          </a:p>
        </p:txBody>
      </p:sp>
      <p:sp>
        <p:nvSpPr>
          <p:cNvPr id="250" name="Google Shape;250;p20"/>
          <p:cNvSpPr/>
          <p:nvPr/>
        </p:nvSpPr>
        <p:spPr>
          <a:xfrm>
            <a:off x="476250" y="476250"/>
            <a:ext cx="57150" cy="600075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476250" y="2182266"/>
            <a:ext cx="570071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E74C3C"/>
                </a:solidFill>
                <a:latin typeface="Poppins"/>
                <a:ea typeface="Poppins"/>
                <a:cs typeface="Poppins"/>
                <a:sym typeface="Poppins"/>
              </a:rPr>
              <a:t>The Problem: Race Conditions</a:t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476250" y="2687091"/>
            <a:ext cx="542925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Without locks, two processes might read the same counter value (e.g., 10) simultaneously. Both increment it to 11 and write it back.</a:t>
            </a:r>
            <a:endParaRPr/>
          </a:p>
        </p:txBody>
      </p:sp>
      <p:sp>
        <p:nvSpPr>
          <p:cNvPr id="253" name="Google Shape;253;p20"/>
          <p:cNvSpPr txBox="1"/>
          <p:nvPr/>
        </p:nvSpPr>
        <p:spPr>
          <a:xfrm>
            <a:off x="476250" y="3681412"/>
            <a:ext cx="5429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Result:</a:t>
            </a: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 One update is lost. Expected 12, got 11.</a:t>
            </a:r>
            <a:endParaRPr/>
          </a:p>
        </p:txBody>
      </p:sp>
      <p:sp>
        <p:nvSpPr>
          <p:cNvPr id="254" name="Google Shape;254;p20"/>
          <p:cNvSpPr txBox="1"/>
          <p:nvPr/>
        </p:nvSpPr>
        <p:spPr>
          <a:xfrm>
            <a:off x="476250" y="4241452"/>
            <a:ext cx="570071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7AE60"/>
                </a:solidFill>
                <a:latin typeface="Poppins"/>
                <a:ea typeface="Poppins"/>
                <a:cs typeface="Poppins"/>
                <a:sym typeface="Poppins"/>
              </a:rPr>
              <a:t>The Solution: Locks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476250" y="4746277"/>
            <a:ext cx="54294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Process 1:</a:t>
            </a:r>
            <a:r>
              <a:rPr lang="en-US" sz="1350" b="0" i="0" u="none" strike="noStrike" cap="none" dirty="0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 Acquire Lock     Read     Write     Release.</a:t>
            </a:r>
            <a:endParaRPr dirty="0"/>
          </a:p>
        </p:txBody>
      </p:sp>
      <p:sp>
        <p:nvSpPr>
          <p:cNvPr id="256" name="Google Shape;256;p20"/>
          <p:cNvSpPr txBox="1"/>
          <p:nvPr/>
        </p:nvSpPr>
        <p:spPr>
          <a:xfrm>
            <a:off x="476250" y="5192017"/>
            <a:ext cx="5429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Process 2:</a:t>
            </a:r>
            <a:r>
              <a:rPr lang="en-US" sz="1350" b="0" i="0" u="none" strike="noStrike" cap="none">
                <a:solidFill>
                  <a:srgbClr val="DCDCDC"/>
                </a:solidFill>
                <a:latin typeface="Poppins"/>
                <a:ea typeface="Poppins"/>
                <a:cs typeface="Poppins"/>
                <a:sym typeface="Poppins"/>
              </a:rPr>
              <a:t> Waits... then Acquires Lock.</a:t>
            </a:r>
            <a:endParaRPr/>
          </a:p>
        </p:txBody>
      </p:sp>
      <p:pic>
        <p:nvPicPr>
          <p:cNvPr id="257" name="Google Shape;257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525" y="2216466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4813" y="4266768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05075" y="4887648"/>
            <a:ext cx="10477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93382" y="4887648"/>
            <a:ext cx="10477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53113" y="4897674"/>
            <a:ext cx="1047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0"/>
          <p:cNvSpPr txBox="1"/>
          <p:nvPr/>
        </p:nvSpPr>
        <p:spPr>
          <a:xfrm>
            <a:off x="6515100" y="3271837"/>
            <a:ext cx="571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980B9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endParaRPr/>
          </a:p>
        </p:txBody>
      </p:sp>
      <p:sp>
        <p:nvSpPr>
          <p:cNvPr id="263" name="Google Shape;263;p20"/>
          <p:cNvSpPr txBox="1"/>
          <p:nvPr/>
        </p:nvSpPr>
        <p:spPr>
          <a:xfrm>
            <a:off x="6515100" y="3671887"/>
            <a:ext cx="2667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7F8C8D"/>
                </a:solidFill>
                <a:latin typeface="Roboto Mono"/>
                <a:ea typeface="Roboto Mono"/>
                <a:cs typeface="Roboto Mono"/>
                <a:sym typeface="Roboto Mono"/>
              </a:rPr>
              <a:t># Shared Resource Protection</a:t>
            </a:r>
            <a:endParaRPr/>
          </a:p>
        </p:txBody>
      </p:sp>
      <p:sp>
        <p:nvSpPr>
          <p:cNvPr id="264" name="Google Shape;264;p20"/>
          <p:cNvSpPr txBox="1"/>
          <p:nvPr/>
        </p:nvSpPr>
        <p:spPr>
          <a:xfrm>
            <a:off x="6515100" y="3871912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980B9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endParaRPr/>
          </a:p>
        </p:txBody>
      </p:sp>
      <p:sp>
        <p:nvSpPr>
          <p:cNvPr id="265" name="Google Shape;265;p20"/>
          <p:cNvSpPr txBox="1"/>
          <p:nvPr/>
        </p:nvSpPr>
        <p:spPr>
          <a:xfrm>
            <a:off x="8134350" y="4071937"/>
            <a:ext cx="1428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7AE60"/>
                </a:solidFill>
                <a:latin typeface="Roboto Mono"/>
                <a:ea typeface="Roboto Mono"/>
                <a:cs typeface="Roboto Mono"/>
                <a:sym typeface="Roboto Mono"/>
              </a:rPr>
              <a:t>'total_updates'</a:t>
            </a:r>
            <a:endParaRPr/>
          </a:p>
        </p:txBody>
      </p:sp>
      <p:sp>
        <p:nvSpPr>
          <p:cNvPr id="266" name="Google Shape;266;p20"/>
          <p:cNvSpPr txBox="1"/>
          <p:nvPr/>
        </p:nvSpPr>
        <p:spPr>
          <a:xfrm>
            <a:off x="10039350" y="4071937"/>
            <a:ext cx="95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1C40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/>
          </a:p>
        </p:txBody>
      </p:sp>
      <p:sp>
        <p:nvSpPr>
          <p:cNvPr id="267" name="Google Shape;267;p20"/>
          <p:cNvSpPr txBox="1"/>
          <p:nvPr/>
        </p:nvSpPr>
        <p:spPr>
          <a:xfrm>
            <a:off x="8705850" y="4271962"/>
            <a:ext cx="666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7AE60"/>
                </a:solidFill>
                <a:latin typeface="Roboto Mono"/>
                <a:ea typeface="Roboto Mono"/>
                <a:cs typeface="Roboto Mono"/>
                <a:sym typeface="Roboto Mono"/>
              </a:rPr>
              <a:t>'GHOST'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1362075"/>
            <a:ext cx="11239500" cy="50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1"/>
          <p:cNvSpPr txBox="1"/>
          <p:nvPr/>
        </p:nvSpPr>
        <p:spPr>
          <a:xfrm>
            <a:off x="666750" y="476250"/>
            <a:ext cx="11525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ECF0F1"/>
                </a:solidFill>
                <a:latin typeface="Poppins"/>
                <a:ea typeface="Poppins"/>
                <a:cs typeface="Poppins"/>
                <a:sym typeface="Poppins"/>
              </a:rPr>
              <a:t>Performance Results</a:t>
            </a:r>
            <a:endParaRPr/>
          </a:p>
        </p:txBody>
      </p:sp>
      <p:sp>
        <p:nvSpPr>
          <p:cNvPr id="274" name="Google Shape;274;p21"/>
          <p:cNvSpPr/>
          <p:nvPr/>
        </p:nvSpPr>
        <p:spPr>
          <a:xfrm>
            <a:off x="476250" y="476250"/>
            <a:ext cx="57150" cy="600075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5" name="Google Shape;275;p21"/>
          <p:cNvGraphicFramePr/>
          <p:nvPr/>
        </p:nvGraphicFramePr>
        <p:xfrm>
          <a:off x="476250" y="2967037"/>
          <a:ext cx="5429275" cy="1905000"/>
        </p:xfrm>
        <a:graphic>
          <a:graphicData uri="http://schemas.openxmlformats.org/drawingml/2006/table">
            <a:tbl>
              <a:tblPr firstRow="1" bandRow="1">
                <a:noFill/>
                <a:tableStyleId>{F426A1D3-2380-4976-AE9E-D4174C7216AA}</a:tableStyleId>
              </a:tblPr>
              <a:tblGrid>
                <a:gridCol w="149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1C40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Metric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1C40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Sequential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1C40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Parallel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1C40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Improvement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Update Time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480 ms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95 ms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7AE6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5x faster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FPS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12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58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7AE6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4.8x higher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CPU Usage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r>
                        <a:rPr lang="en-US" sz="1200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r>
                        <a:rPr lang="en-US" sz="1200" b="0" i="0" u="none" strike="noStrike" cap="none">
                          <a:solidFill>
                            <a:srgbClr val="CCCCC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7AE6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Increased </a:t>
                      </a:r>
                      <a:r>
                        <a:rPr lang="en-US" sz="1200" b="0" i="0" u="none" strike="noStrike" cap="none">
                          <a:solidFill>
                            <a:srgbClr val="27AE6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usage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6" name="Google Shape;276;p21"/>
          <p:cNvSpPr/>
          <p:nvPr/>
        </p:nvSpPr>
        <p:spPr>
          <a:xfrm>
            <a:off x="476250" y="3429000"/>
            <a:ext cx="1493490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1"/>
          <p:cNvSpPr/>
          <p:nvPr/>
        </p:nvSpPr>
        <p:spPr>
          <a:xfrm>
            <a:off x="1969740" y="3429000"/>
            <a:ext cx="1315789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1"/>
          <p:cNvSpPr/>
          <p:nvPr/>
        </p:nvSpPr>
        <p:spPr>
          <a:xfrm>
            <a:off x="3285529" y="3429000"/>
            <a:ext cx="1007566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1"/>
          <p:cNvSpPr/>
          <p:nvPr/>
        </p:nvSpPr>
        <p:spPr>
          <a:xfrm>
            <a:off x="4293096" y="3429000"/>
            <a:ext cx="1612403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1"/>
          <p:cNvSpPr/>
          <p:nvPr/>
        </p:nvSpPr>
        <p:spPr>
          <a:xfrm>
            <a:off x="476250" y="3905250"/>
            <a:ext cx="1493490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1"/>
          <p:cNvSpPr/>
          <p:nvPr/>
        </p:nvSpPr>
        <p:spPr>
          <a:xfrm>
            <a:off x="1969740" y="3905250"/>
            <a:ext cx="1315789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1"/>
          <p:cNvSpPr/>
          <p:nvPr/>
        </p:nvSpPr>
        <p:spPr>
          <a:xfrm>
            <a:off x="3285529" y="3905250"/>
            <a:ext cx="1007566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1"/>
          <p:cNvSpPr/>
          <p:nvPr/>
        </p:nvSpPr>
        <p:spPr>
          <a:xfrm>
            <a:off x="4293096" y="3905250"/>
            <a:ext cx="1612403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1"/>
          <p:cNvSpPr/>
          <p:nvPr/>
        </p:nvSpPr>
        <p:spPr>
          <a:xfrm>
            <a:off x="476250" y="4381500"/>
            <a:ext cx="1493490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1"/>
          <p:cNvSpPr/>
          <p:nvPr/>
        </p:nvSpPr>
        <p:spPr>
          <a:xfrm>
            <a:off x="1969740" y="4381500"/>
            <a:ext cx="1315789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1"/>
          <p:cNvSpPr/>
          <p:nvPr/>
        </p:nvSpPr>
        <p:spPr>
          <a:xfrm>
            <a:off x="3285529" y="4381500"/>
            <a:ext cx="1007566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1"/>
          <p:cNvSpPr/>
          <p:nvPr/>
        </p:nvSpPr>
        <p:spPr>
          <a:xfrm>
            <a:off x="4293096" y="4381500"/>
            <a:ext cx="1612403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1"/>
          <p:cNvSpPr/>
          <p:nvPr/>
        </p:nvSpPr>
        <p:spPr>
          <a:xfrm>
            <a:off x="476250" y="4857750"/>
            <a:ext cx="1493490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1"/>
          <p:cNvSpPr/>
          <p:nvPr/>
        </p:nvSpPr>
        <p:spPr>
          <a:xfrm>
            <a:off x="1969740" y="4857750"/>
            <a:ext cx="1315789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3285529" y="4857750"/>
            <a:ext cx="1007566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1"/>
          <p:cNvSpPr/>
          <p:nvPr/>
        </p:nvSpPr>
        <p:spPr>
          <a:xfrm>
            <a:off x="4293096" y="4857750"/>
            <a:ext cx="1612403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763</Words>
  <Application>Microsoft Office PowerPoint</Application>
  <PresentationFormat>Widescreen</PresentationFormat>
  <Paragraphs>167</Paragraphs>
  <Slides>15</Slides>
  <Notes>15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Vishakhan Pillai</cp:lastModifiedBy>
  <cp:revision>2</cp:revision>
  <dcterms:modified xsi:type="dcterms:W3CDTF">2025-12-16T21:10:30Z</dcterms:modified>
</cp:coreProperties>
</file>